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2"/>
  </p:notesMasterIdLst>
  <p:sldIdLst>
    <p:sldId id="287" r:id="rId2"/>
    <p:sldId id="289" r:id="rId3"/>
    <p:sldId id="314" r:id="rId4"/>
    <p:sldId id="316" r:id="rId5"/>
    <p:sldId id="308" r:id="rId6"/>
    <p:sldId id="291" r:id="rId7"/>
    <p:sldId id="317" r:id="rId8"/>
    <p:sldId id="312" r:id="rId9"/>
    <p:sldId id="315" r:id="rId10"/>
    <p:sldId id="29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varScale="1">
        <p:scale>
          <a:sx n="56" d="100"/>
          <a:sy n="56" d="100"/>
        </p:scale>
        <p:origin x="912" y="44"/>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9/30/2020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Concord contains six major sub watersheds with the Merrimack River Drainage sub watershed occupying most of Concord. Conservation lands within the major river drainages represent the majority of protected lands in Concord. The existing conditions in the city were analyzed to gain understanding of the features that need development and improvement. The area is predominantly flanked by rural communities whose rustic character is being threatened by the expanding urbanization. Many of portions of the area lack water and sewer service, thereby predisposing it to water pollution. The environmental issues in the area are mostly linked to soil and water quality. There are concerns about the water quality, which has been degraded by the sediments from the increasing storm water runoff that also erode soil (City of Concord, 2017). This is especially happening in areas that have been cleared for development purposes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Merrimack River Drainage sub watershed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2483845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City leaders have a long-term objective that will connect areas in Concord through greenways, multi-use paths, bike lanes and sidewalks.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3743097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soil and geotechnical conservation at Concord is highly variable. While most of the conservation easements are being held by non-governmental organizations, the city has purchased vast parcels of land for conservation and only allows legal use. Soil and Geotechnical conservation in the city is being administered by the Cabarrus Soil and Water Conservation District. The agency encourages informed and responsible use of the land and all its natural resources. Besides, it has enacted tailored programs to sensitize land users, owners, institutions, and community groups on the planning, application, and maintenance of sound conservation and appropriate land use practices. While the agency does not perform soil testing, it provides services for the evaluation of soil sample results. Also, free soil testing boxes are availed to citizens through the Agronomic Division of North Carolina Department of Agriculture and Consumer Services (Thompson, 2020). A board of supervisors convene monthly to discuss local soil and water conservation priorities based on the needs of the city. These priorities are addressed through the implementation and installation of best management practices that conserve natural resources within the city.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1402477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nSpc>
                <a:spcPct val="200000"/>
              </a:lnSpc>
              <a:buFont typeface="Wingdings" pitchFamily="2" charset="2"/>
              <a:buNone/>
            </a:pPr>
            <a:r>
              <a:rPr lang="en-US" dirty="0" smtClean="0"/>
              <a:t>The city has installed plans to conserve land and its natural resources. The areas that are largely unprotected and undeveloped have been earmarked for conservation. These areas have been categorized according to the city’s ecoregion and assigned geographical place names based on their locations. The delineation of these areas was driven by a series of selection criteria that captures a range of values that differentiate developed areas from undeveloped ones. This process has allowed the city’s conservation board to prioritize the conservation of open space lands. The selection criteria take into consideration the physical diversity, i.e. variety of geological and hydrological features as well as the general quality and condition of the area (City of Concord, 2017). Besides, considerations are made regarding an area’s potency to provide essential services such as drinking water, food products, flood control, and timber products.</a:t>
            </a: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Ecoregions at</a:t>
            </a:r>
            <a:r>
              <a:rPr lang="en-US" baseline="0" dirty="0" smtClean="0"/>
              <a:t> Concord.</a:t>
            </a:r>
          </a:p>
          <a:p>
            <a:r>
              <a:rPr lang="en-US" dirty="0" smtClean="0"/>
              <a:t>Thinking on an </a:t>
            </a:r>
            <a:r>
              <a:rPr lang="en-US" dirty="0" err="1" smtClean="0"/>
              <a:t>ecoregional</a:t>
            </a:r>
            <a:r>
              <a:rPr lang="en-US" dirty="0" smtClean="0"/>
              <a:t> level helps us to understand the specific physical (i.e., climate, landforms, and soils) and biological features (i.e., ecosystems, natural communities) that define each ecoregion, helping to develop landscape level conservation open space planning.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3398100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open space in Concord is grouped into two categories: the undeveloped land that is relatively in its natural state such as farm lands, wetlands, and forests, and the recreation areas such as parks and trails. However, developed areas such as golf areas and cemeteries are excluded from the regions marked as open space. Among its open spaces for conservation include land trust properties, state parks and forests, as well as areas protected by conservation easements. Some city-owned and private open spaces are legally protected from development. The management of the city parks is done by the city’s Parks and Recreation Department and these are some of the open spaces that are protected from development (City of Concord, 2017). Besides, some of the rustic trails in the city have been marked for development in a bid to address the need for connecting the city to regional recreation trails.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268029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Trails in the open spaces of Concord</a:t>
            </a:r>
            <a:r>
              <a:rPr lang="en-US" baseline="0" dirty="0" smtClean="0"/>
              <a:t> city</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1524272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9/30/2020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smtClean="0">
                <a:solidFill>
                  <a:srgbClr val="00B050"/>
                </a:solidFill>
              </a:rPr>
              <a:t>Concord NC</a:t>
            </a:r>
            <a:br>
              <a:rPr lang="en-US" dirty="0" smtClean="0">
                <a:solidFill>
                  <a:srgbClr val="00B050"/>
                </a:solidFill>
              </a:rPr>
            </a:br>
            <a:r>
              <a:rPr lang="en-US" dirty="0" smtClean="0">
                <a:solidFill>
                  <a:srgbClr val="00B050"/>
                </a:solidFill>
              </a:rPr>
              <a:t>Name</a:t>
            </a:r>
            <a:br>
              <a:rPr lang="en-US" dirty="0" smtClean="0">
                <a:solidFill>
                  <a:srgbClr val="00B050"/>
                </a:solidFill>
              </a:rPr>
            </a:br>
            <a:r>
              <a:rPr lang="en-US" dirty="0" smtClean="0">
                <a:solidFill>
                  <a:srgbClr val="00B050"/>
                </a:solidFill>
              </a:rPr>
              <a:t>Course Title</a:t>
            </a:r>
            <a:r>
              <a:rPr lang="en-US" dirty="0" smtClean="0">
                <a:solidFill>
                  <a:srgbClr val="00B050"/>
                </a:solidFill>
              </a:rPr>
              <a:t/>
            </a:r>
            <a:br>
              <a:rPr lang="en-US" dirty="0" smtClean="0">
                <a:solidFill>
                  <a:srgbClr val="00B050"/>
                </a:solidFill>
              </a:rPr>
            </a:br>
            <a:r>
              <a:rPr lang="en-US" dirty="0" smtClean="0">
                <a:solidFill>
                  <a:srgbClr val="00B050"/>
                </a:solidFill>
              </a:rPr>
              <a:t>Date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317" y="176462"/>
            <a:ext cx="9854276" cy="657727"/>
          </a:xfrm>
        </p:spPr>
        <p:txBody>
          <a:bodyPr>
            <a:normAutofit/>
          </a:bodyPr>
          <a:lstStyle/>
          <a:p>
            <a:pPr algn="ctr"/>
            <a:r>
              <a:rPr lang="en-US" dirty="0">
                <a:solidFill>
                  <a:srgbClr val="00B050"/>
                </a:solidFill>
              </a:rPr>
              <a:t>Site Overview/ Existing Conditions </a:t>
            </a:r>
          </a:p>
        </p:txBody>
      </p:sp>
      <p:sp>
        <p:nvSpPr>
          <p:cNvPr id="3" name="Content Placeholder 2"/>
          <p:cNvSpPr>
            <a:spLocks noGrp="1"/>
          </p:cNvSpPr>
          <p:nvPr>
            <p:ph idx="1"/>
          </p:nvPr>
        </p:nvSpPr>
        <p:spPr>
          <a:xfrm>
            <a:off x="0" y="641684"/>
            <a:ext cx="11914910" cy="6216315"/>
          </a:xfrm>
        </p:spPr>
        <p:txBody>
          <a:bodyPr>
            <a:normAutofit/>
          </a:bodyPr>
          <a:lstStyle/>
          <a:p>
            <a:pPr>
              <a:lnSpc>
                <a:spcPct val="200000"/>
              </a:lnSpc>
              <a:buFont typeface="Wingdings" pitchFamily="2" charset="2"/>
              <a:buChar char="Ø"/>
            </a:pPr>
            <a:r>
              <a:rPr lang="en-US" sz="2400" dirty="0">
                <a:latin typeface="Constantia" pitchFamily="18" charset="0"/>
              </a:rPr>
              <a:t>Conservation lands within the major river drainages represent the majority of protected lands in </a:t>
            </a:r>
            <a:r>
              <a:rPr lang="en-US" sz="2400" dirty="0" smtClean="0">
                <a:latin typeface="Constantia" pitchFamily="18" charset="0"/>
              </a:rPr>
              <a:t>Concord.</a:t>
            </a:r>
          </a:p>
          <a:p>
            <a:pPr>
              <a:lnSpc>
                <a:spcPct val="200000"/>
              </a:lnSpc>
              <a:buFont typeface="Wingdings" pitchFamily="2" charset="2"/>
              <a:buChar char="Ø"/>
            </a:pPr>
            <a:r>
              <a:rPr lang="en-US" sz="2400" dirty="0">
                <a:latin typeface="Constantia" pitchFamily="18" charset="0"/>
              </a:rPr>
              <a:t>The area is predominantly flanked by rural communities whose rustic character is being threatened by the expanding </a:t>
            </a:r>
            <a:r>
              <a:rPr lang="en-US" sz="2400" dirty="0" smtClean="0">
                <a:latin typeface="Constantia" pitchFamily="18" charset="0"/>
              </a:rPr>
              <a:t>urbanization.</a:t>
            </a:r>
          </a:p>
          <a:p>
            <a:pPr>
              <a:lnSpc>
                <a:spcPct val="200000"/>
              </a:lnSpc>
              <a:buFont typeface="Wingdings" pitchFamily="2" charset="2"/>
              <a:buChar char="Ø"/>
            </a:pPr>
            <a:r>
              <a:rPr lang="en-US" sz="2400" dirty="0">
                <a:latin typeface="Constantia" pitchFamily="18" charset="0"/>
              </a:rPr>
              <a:t>Many of portions of the area lack water and sewer service, thereby predisposing it to water </a:t>
            </a:r>
            <a:r>
              <a:rPr lang="en-US" sz="2400" dirty="0" smtClean="0">
                <a:latin typeface="Constantia" pitchFamily="18" charset="0"/>
              </a:rPr>
              <a:t>pollution.</a:t>
            </a:r>
          </a:p>
          <a:p>
            <a:pPr>
              <a:lnSpc>
                <a:spcPct val="200000"/>
              </a:lnSpc>
              <a:buFont typeface="Wingdings" pitchFamily="2" charset="2"/>
              <a:buChar char="Ø"/>
            </a:pPr>
            <a:r>
              <a:rPr lang="en-US" sz="2400" dirty="0" smtClean="0">
                <a:latin typeface="Constantia" pitchFamily="18" charset="0"/>
              </a:rPr>
              <a:t>There is storm </a:t>
            </a:r>
            <a:r>
              <a:rPr lang="en-US" sz="2400" dirty="0">
                <a:latin typeface="Constantia" pitchFamily="18" charset="0"/>
              </a:rPr>
              <a:t>water runoff that </a:t>
            </a:r>
            <a:r>
              <a:rPr lang="en-US" sz="2400" dirty="0" smtClean="0">
                <a:latin typeface="Constantia" pitchFamily="18" charset="0"/>
              </a:rPr>
              <a:t>erode soil, especially in areas cleared for development.</a:t>
            </a:r>
            <a:endParaRPr lang="en-US" sz="24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13" y="0"/>
            <a:ext cx="12159574" cy="6858000"/>
          </a:xfrm>
          <a:prstGeom prst="rect">
            <a:avLst/>
          </a:prstGeom>
        </p:spPr>
      </p:pic>
    </p:spTree>
    <p:extLst>
      <p:ext uri="{BB962C8B-B14F-4D97-AF65-F5344CB8AC3E}">
        <p14:creationId xmlns:p14="http://schemas.microsoft.com/office/powerpoint/2010/main" val="3011790515"/>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46" y="0"/>
            <a:ext cx="12176656" cy="6858000"/>
          </a:xfrm>
          <a:prstGeom prst="rect">
            <a:avLst/>
          </a:prstGeom>
        </p:spPr>
      </p:pic>
    </p:spTree>
    <p:extLst>
      <p:ext uri="{BB962C8B-B14F-4D97-AF65-F5344CB8AC3E}">
        <p14:creationId xmlns:p14="http://schemas.microsoft.com/office/powerpoint/2010/main" val="1344709675"/>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761" y="0"/>
            <a:ext cx="10504013" cy="770021"/>
          </a:xfrm>
        </p:spPr>
        <p:txBody>
          <a:bodyPr>
            <a:normAutofit fontScale="90000"/>
          </a:bodyPr>
          <a:lstStyle/>
          <a:p>
            <a:pPr algn="ctr"/>
            <a:r>
              <a:rPr lang="en-US" dirty="0">
                <a:solidFill>
                  <a:srgbClr val="00B050"/>
                </a:solidFill>
              </a:rPr>
              <a:t>Soil and Geotechnical Conservation of CONCORD NC</a:t>
            </a:r>
            <a:endParaRPr lang="en-US" dirty="0">
              <a:solidFill>
                <a:srgbClr val="00B050"/>
              </a:solidFill>
            </a:endParaRPr>
          </a:p>
        </p:txBody>
      </p:sp>
      <p:sp>
        <p:nvSpPr>
          <p:cNvPr id="3" name="Content Placeholder 2"/>
          <p:cNvSpPr>
            <a:spLocks noGrp="1"/>
          </p:cNvSpPr>
          <p:nvPr>
            <p:ph idx="1"/>
          </p:nvPr>
        </p:nvSpPr>
        <p:spPr>
          <a:xfrm>
            <a:off x="128337" y="625643"/>
            <a:ext cx="11758863" cy="6079958"/>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rPr>
              <a:t>The soil and geotechnical conservation at Concord is highly </a:t>
            </a:r>
            <a:r>
              <a:rPr lang="en-US" sz="2400" dirty="0" smtClean="0">
                <a:latin typeface="Constantia" panose="02030602050306030303" pitchFamily="18" charset="0"/>
              </a:rPr>
              <a:t>variable.</a:t>
            </a:r>
          </a:p>
          <a:p>
            <a:pPr>
              <a:lnSpc>
                <a:spcPct val="200000"/>
              </a:lnSpc>
              <a:buFont typeface="Wingdings" panose="05000000000000000000" pitchFamily="2" charset="2"/>
              <a:buChar char="Ø"/>
            </a:pPr>
            <a:r>
              <a:rPr lang="en-US" sz="2400" dirty="0" smtClean="0">
                <a:latin typeface="Constantia" panose="02030602050306030303" pitchFamily="18" charset="0"/>
              </a:rPr>
              <a:t>It is </a:t>
            </a:r>
            <a:r>
              <a:rPr lang="en-US" sz="2400" dirty="0">
                <a:latin typeface="Constantia" panose="02030602050306030303" pitchFamily="18" charset="0"/>
              </a:rPr>
              <a:t>being administered by the Cabarrus Soil and Water Conservation District. </a:t>
            </a:r>
            <a:endParaRPr lang="en-US" sz="2400" dirty="0" smtClean="0">
              <a:latin typeface="Constantia" panose="02030602050306030303" pitchFamily="18" charset="0"/>
            </a:endParaRPr>
          </a:p>
          <a:p>
            <a:pPr>
              <a:lnSpc>
                <a:spcPct val="200000"/>
              </a:lnSpc>
              <a:buFont typeface="Wingdings" panose="05000000000000000000" pitchFamily="2" charset="2"/>
              <a:buChar char="Ø"/>
            </a:pPr>
            <a:r>
              <a:rPr lang="en-US" sz="2400" dirty="0">
                <a:latin typeface="Constantia" panose="02030602050306030303" pitchFamily="18" charset="0"/>
              </a:rPr>
              <a:t>The agency encourages informed and responsible use of the land and all its natural resources. </a:t>
            </a:r>
            <a:endParaRPr lang="en-US" sz="2400" dirty="0" smtClean="0">
              <a:latin typeface="Constantia" panose="02030602050306030303" pitchFamily="18" charset="0"/>
            </a:endParaRPr>
          </a:p>
          <a:p>
            <a:pPr>
              <a:lnSpc>
                <a:spcPct val="200000"/>
              </a:lnSpc>
              <a:buFont typeface="Wingdings" panose="05000000000000000000" pitchFamily="2" charset="2"/>
              <a:buChar char="Ø"/>
            </a:pPr>
            <a:r>
              <a:rPr lang="en-US" sz="2400" dirty="0" smtClean="0">
                <a:latin typeface="Constantia" panose="02030602050306030303" pitchFamily="18" charset="0"/>
              </a:rPr>
              <a:t>It </a:t>
            </a:r>
            <a:r>
              <a:rPr lang="en-US" sz="2400" dirty="0">
                <a:latin typeface="Constantia" panose="02030602050306030303" pitchFamily="18" charset="0"/>
              </a:rPr>
              <a:t>provides services for the evaluation of soil sample results. </a:t>
            </a:r>
            <a:endParaRPr lang="en-US" sz="2400" dirty="0" smtClean="0">
              <a:latin typeface="Constantia" panose="02030602050306030303" pitchFamily="18" charset="0"/>
            </a:endParaRPr>
          </a:p>
          <a:p>
            <a:pPr>
              <a:lnSpc>
                <a:spcPct val="200000"/>
              </a:lnSpc>
              <a:buFont typeface="Wingdings" panose="05000000000000000000" pitchFamily="2" charset="2"/>
              <a:buChar char="Ø"/>
            </a:pPr>
            <a:r>
              <a:rPr lang="en-US" sz="2400" dirty="0">
                <a:latin typeface="Constantia" panose="02030602050306030303" pitchFamily="18" charset="0"/>
              </a:rPr>
              <a:t>A board of supervisors convene monthly to discuss local soil and water conservation priorities based on the needs of the </a:t>
            </a:r>
            <a:r>
              <a:rPr lang="en-US" sz="2400" dirty="0" smtClean="0">
                <a:latin typeface="Constantia" panose="02030602050306030303" pitchFamily="18" charset="0"/>
              </a:rPr>
              <a:t>city.</a:t>
            </a:r>
          </a:p>
          <a:p>
            <a:pPr>
              <a:lnSpc>
                <a:spcPct val="200000"/>
              </a:lnSpc>
              <a:buFont typeface="Wingdings" panose="05000000000000000000" pitchFamily="2" charset="2"/>
              <a:buChar char="Ø"/>
            </a:pPr>
            <a:endParaRPr lang="en-US" sz="2000" dirty="0">
              <a:latin typeface="Constantia" panose="02030602050306030303" pitchFamily="18" charset="0"/>
            </a:endParaRPr>
          </a:p>
        </p:txBody>
      </p:sp>
    </p:spTree>
    <p:extLst>
      <p:ext uri="{BB962C8B-B14F-4D97-AF65-F5344CB8AC3E}">
        <p14:creationId xmlns:p14="http://schemas.microsoft.com/office/powerpoint/2010/main" val="241631509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449" y="249382"/>
            <a:ext cx="11028217" cy="665018"/>
          </a:xfrm>
        </p:spPr>
        <p:txBody>
          <a:bodyPr>
            <a:normAutofit/>
          </a:bodyPr>
          <a:lstStyle/>
          <a:p>
            <a:pPr algn="ctr"/>
            <a:r>
              <a:rPr lang="en-US" dirty="0">
                <a:solidFill>
                  <a:srgbClr val="00B050"/>
                </a:solidFill>
              </a:rPr>
              <a:t>Project Phasing of CONCORD NC</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Autofit/>
          </a:bodyPr>
          <a:lstStyle/>
          <a:p>
            <a:pPr>
              <a:lnSpc>
                <a:spcPct val="200000"/>
              </a:lnSpc>
              <a:buFont typeface="Wingdings" pitchFamily="2" charset="2"/>
              <a:buChar char="Ø"/>
            </a:pPr>
            <a:r>
              <a:rPr lang="en-US" sz="2400" dirty="0">
                <a:solidFill>
                  <a:schemeClr val="tx1"/>
                </a:solidFill>
                <a:latin typeface="Constantia" pitchFamily="18" charset="0"/>
              </a:rPr>
              <a:t>The city has installed plans to conserve land and its natural </a:t>
            </a:r>
            <a:r>
              <a:rPr lang="en-US" sz="2400" dirty="0" smtClean="0">
                <a:solidFill>
                  <a:schemeClr val="tx1"/>
                </a:solidFill>
                <a:latin typeface="Constantia" pitchFamily="18" charset="0"/>
              </a:rPr>
              <a:t>resources.</a:t>
            </a:r>
          </a:p>
          <a:p>
            <a:pPr>
              <a:lnSpc>
                <a:spcPct val="200000"/>
              </a:lnSpc>
              <a:buFont typeface="Wingdings" pitchFamily="2" charset="2"/>
              <a:buChar char="Ø"/>
            </a:pPr>
            <a:r>
              <a:rPr lang="en-US" sz="2400" dirty="0">
                <a:solidFill>
                  <a:schemeClr val="tx1"/>
                </a:solidFill>
                <a:latin typeface="Constantia" pitchFamily="18" charset="0"/>
              </a:rPr>
              <a:t>The areas that are largely unprotected and undeveloped have been earmarked for </a:t>
            </a:r>
            <a:r>
              <a:rPr lang="en-US" sz="2400" dirty="0" smtClean="0">
                <a:solidFill>
                  <a:schemeClr val="tx1"/>
                </a:solidFill>
                <a:latin typeface="Constantia" pitchFamily="18" charset="0"/>
              </a:rPr>
              <a:t>conservation.</a:t>
            </a:r>
          </a:p>
          <a:p>
            <a:pPr>
              <a:lnSpc>
                <a:spcPct val="200000"/>
              </a:lnSpc>
              <a:buFont typeface="Wingdings" pitchFamily="2" charset="2"/>
              <a:buChar char="Ø"/>
            </a:pPr>
            <a:r>
              <a:rPr lang="en-US" sz="2400" dirty="0">
                <a:solidFill>
                  <a:schemeClr val="tx1"/>
                </a:solidFill>
                <a:latin typeface="Constantia" pitchFamily="18" charset="0"/>
              </a:rPr>
              <a:t>The selection criteria </a:t>
            </a:r>
            <a:r>
              <a:rPr lang="en-US" sz="2400" dirty="0" smtClean="0">
                <a:solidFill>
                  <a:schemeClr val="tx1"/>
                </a:solidFill>
                <a:latin typeface="Constantia" pitchFamily="18" charset="0"/>
              </a:rPr>
              <a:t>for development areas take </a:t>
            </a:r>
            <a:r>
              <a:rPr lang="en-US" sz="2400" dirty="0">
                <a:solidFill>
                  <a:schemeClr val="tx1"/>
                </a:solidFill>
                <a:latin typeface="Constantia" pitchFamily="18" charset="0"/>
              </a:rPr>
              <a:t>into consideration the physical diversity, i.e. variety of geological and hydrological </a:t>
            </a:r>
            <a:r>
              <a:rPr lang="en-US" sz="2400" dirty="0" smtClean="0">
                <a:solidFill>
                  <a:schemeClr val="tx1"/>
                </a:solidFill>
                <a:latin typeface="Constantia" pitchFamily="18" charset="0"/>
              </a:rPr>
              <a:t>features.</a:t>
            </a:r>
          </a:p>
          <a:p>
            <a:pPr>
              <a:lnSpc>
                <a:spcPct val="200000"/>
              </a:lnSpc>
              <a:buFont typeface="Wingdings" pitchFamily="2" charset="2"/>
              <a:buChar char="Ø"/>
            </a:pPr>
            <a:r>
              <a:rPr lang="en-US" sz="2400" dirty="0">
                <a:solidFill>
                  <a:schemeClr val="tx1"/>
                </a:solidFill>
                <a:latin typeface="Constantia" pitchFamily="18" charset="0"/>
              </a:rPr>
              <a:t> </a:t>
            </a:r>
            <a:r>
              <a:rPr lang="en-US" sz="2400" dirty="0" smtClean="0">
                <a:solidFill>
                  <a:schemeClr val="tx1"/>
                </a:solidFill>
                <a:latin typeface="Constantia" pitchFamily="18" charset="0"/>
              </a:rPr>
              <a:t>Considerations </a:t>
            </a:r>
            <a:r>
              <a:rPr lang="en-US" sz="2400" dirty="0">
                <a:solidFill>
                  <a:schemeClr val="tx1"/>
                </a:solidFill>
                <a:latin typeface="Constantia" pitchFamily="18" charset="0"/>
              </a:rPr>
              <a:t>are made regarding an area’s potency to provide essential services such as drinking water, food products, flood control, and timber products.</a:t>
            </a:r>
            <a:endParaRPr lang="en-US" sz="2400" dirty="0" smtClean="0">
              <a:solidFill>
                <a:schemeClr val="tx1"/>
              </a:solidFill>
              <a:latin typeface="Constantia" pitchFamily="18" charset="0"/>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7273210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176463"/>
            <a:ext cx="8596668" cy="770021"/>
          </a:xfrm>
        </p:spPr>
        <p:txBody>
          <a:bodyPr/>
          <a:lstStyle/>
          <a:p>
            <a:pPr algn="ctr"/>
            <a:r>
              <a:rPr lang="en-US" dirty="0">
                <a:solidFill>
                  <a:srgbClr val="00B050"/>
                </a:solidFill>
              </a:rPr>
              <a:t>Open Space of CONCORD NC</a:t>
            </a:r>
            <a:endParaRPr lang="en-US" dirty="0">
              <a:solidFill>
                <a:srgbClr val="00B050"/>
              </a:solidFill>
            </a:endParaRPr>
          </a:p>
        </p:txBody>
      </p:sp>
      <p:sp>
        <p:nvSpPr>
          <p:cNvPr id="3" name="Content Placeholder 2"/>
          <p:cNvSpPr>
            <a:spLocks noGrp="1"/>
          </p:cNvSpPr>
          <p:nvPr>
            <p:ph idx="1"/>
          </p:nvPr>
        </p:nvSpPr>
        <p:spPr>
          <a:xfrm>
            <a:off x="0" y="1026695"/>
            <a:ext cx="12192000" cy="5710989"/>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rPr>
              <a:t>The open space in Concord is grouped into two categories: the undeveloped land that is relatively in its natural </a:t>
            </a:r>
            <a:r>
              <a:rPr lang="en-US" sz="2400" dirty="0" smtClean="0">
                <a:latin typeface="Constantia" panose="02030602050306030303" pitchFamily="18" charset="0"/>
              </a:rPr>
              <a:t>state and </a:t>
            </a:r>
            <a:r>
              <a:rPr lang="en-US" sz="2400" dirty="0">
                <a:latin typeface="Constantia" panose="02030602050306030303" pitchFamily="18" charset="0"/>
              </a:rPr>
              <a:t>the recreation areas such as parks and </a:t>
            </a:r>
            <a:r>
              <a:rPr lang="en-US" sz="2400" dirty="0" smtClean="0">
                <a:latin typeface="Constantia" panose="02030602050306030303" pitchFamily="18" charset="0"/>
              </a:rPr>
              <a:t>trails.</a:t>
            </a:r>
          </a:p>
          <a:p>
            <a:pPr>
              <a:lnSpc>
                <a:spcPct val="200000"/>
              </a:lnSpc>
              <a:buFont typeface="Wingdings" panose="05000000000000000000" pitchFamily="2" charset="2"/>
              <a:buChar char="Ø"/>
            </a:pPr>
            <a:r>
              <a:rPr lang="en-US" sz="2400" dirty="0">
                <a:latin typeface="Constantia" panose="02030602050306030303" pitchFamily="18" charset="0"/>
              </a:rPr>
              <a:t>Among its open spaces for conservation include land trust properties, state parks and forests, as well as areas protected by conservation </a:t>
            </a:r>
            <a:r>
              <a:rPr lang="en-US" sz="2400" dirty="0" smtClean="0">
                <a:latin typeface="Constantia" panose="02030602050306030303" pitchFamily="18" charset="0"/>
              </a:rPr>
              <a:t>easements.</a:t>
            </a:r>
          </a:p>
          <a:p>
            <a:pPr>
              <a:lnSpc>
                <a:spcPct val="200000"/>
              </a:lnSpc>
              <a:buFont typeface="Wingdings" panose="05000000000000000000" pitchFamily="2" charset="2"/>
              <a:buChar char="Ø"/>
            </a:pPr>
            <a:r>
              <a:rPr lang="en-US" sz="2400" dirty="0">
                <a:latin typeface="Constantia" panose="02030602050306030303" pitchFamily="18" charset="0"/>
              </a:rPr>
              <a:t>Some city-owned and private open spaces are legally protected from development. </a:t>
            </a:r>
            <a:endParaRPr lang="en-US" sz="2400" dirty="0">
              <a:latin typeface="Constantia" panose="02030602050306030303" pitchFamily="18" charset="0"/>
            </a:endParaRPr>
          </a:p>
        </p:txBody>
      </p:sp>
    </p:spTree>
    <p:extLst>
      <p:ext uri="{BB962C8B-B14F-4D97-AF65-F5344CB8AC3E}">
        <p14:creationId xmlns:p14="http://schemas.microsoft.com/office/powerpoint/2010/main" val="41693236"/>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400"/>
            <a:ext cx="12192000" cy="6832600"/>
          </a:xfrm>
          <a:prstGeom prst="rect">
            <a:avLst/>
          </a:prstGeom>
        </p:spPr>
      </p:pic>
    </p:spTree>
    <p:extLst>
      <p:ext uri="{BB962C8B-B14F-4D97-AF65-F5344CB8AC3E}">
        <p14:creationId xmlns:p14="http://schemas.microsoft.com/office/powerpoint/2010/main" val="3834505896"/>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0165" y="249383"/>
            <a:ext cx="8596668" cy="68106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a:bodyPr>
          <a:lstStyle/>
          <a:p>
            <a:pPr>
              <a:lnSpc>
                <a:spcPct val="200000"/>
              </a:lnSpc>
              <a:buFont typeface="Wingdings" pitchFamily="2" charset="2"/>
              <a:buChar char="Ø"/>
            </a:pPr>
            <a:r>
              <a:rPr lang="en-US" sz="2000" dirty="0">
                <a:solidFill>
                  <a:schemeClr val="tx1"/>
                </a:solidFill>
                <a:latin typeface="Constantia" pitchFamily="18" charset="0"/>
              </a:rPr>
              <a:t>City of Concord. (2017, June). Conservation and Open Space Plan. Retrieved from http://www.arcgis.com/apps/MapJournal/index.html?appid=413f41065dc34f4a874525140e20d57e</a:t>
            </a:r>
          </a:p>
          <a:p>
            <a:pPr>
              <a:lnSpc>
                <a:spcPct val="200000"/>
              </a:lnSpc>
              <a:buFont typeface="Wingdings" pitchFamily="2" charset="2"/>
              <a:buChar char="Ø"/>
            </a:pPr>
            <a:r>
              <a:rPr lang="en-US" sz="2000" dirty="0">
                <a:solidFill>
                  <a:schemeClr val="tx1"/>
                </a:solidFill>
                <a:latin typeface="Constantia" pitchFamily="18" charset="0"/>
              </a:rPr>
              <a:t>Thompson, A. (2020). Concord making push to connect city through greenways, multi-use paths. Independent Tribune. Retrieved from https://independenttribune.com/cit/concord-making-push-to-connect-city-through-greenways-multi-use-paths/article_d7faa9fc-9246-50da-8058-0522a089ee3e.html</a:t>
            </a: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6089</TotalTime>
  <Words>1130</Words>
  <Application>Microsoft Office PowerPoint</Application>
  <PresentationFormat>Widescreen</PresentationFormat>
  <Paragraphs>43</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Constantia</vt:lpstr>
      <vt:lpstr>Trebuchet MS</vt:lpstr>
      <vt:lpstr>Wingdings</vt:lpstr>
      <vt:lpstr>Wingdings 3</vt:lpstr>
      <vt:lpstr>Facet</vt:lpstr>
      <vt:lpstr>Concord NC Name Course Title Date</vt:lpstr>
      <vt:lpstr>Site Overview/ Existing Conditions </vt:lpstr>
      <vt:lpstr>PowerPoint Presentation</vt:lpstr>
      <vt:lpstr>PowerPoint Presentation</vt:lpstr>
      <vt:lpstr>Soil and Geotechnical Conservation of CONCORD NC</vt:lpstr>
      <vt:lpstr>Project Phasing of CONCORD NC</vt:lpstr>
      <vt:lpstr>PowerPoint Presentation</vt:lpstr>
      <vt:lpstr>Open Space of CONCORD NC</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HP</cp:lastModifiedBy>
  <cp:revision>947</cp:revision>
  <dcterms:created xsi:type="dcterms:W3CDTF">2016-05-08T08:20:33Z</dcterms:created>
  <dcterms:modified xsi:type="dcterms:W3CDTF">2020-09-30T14:28:13Z</dcterms:modified>
</cp:coreProperties>
</file>